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58" r:id="rId6"/>
    <p:sldId id="277" r:id="rId7"/>
    <p:sldId id="263" r:id="rId8"/>
    <p:sldId id="285" r:id="rId9"/>
    <p:sldId id="280" r:id="rId10"/>
    <p:sldId id="281" r:id="rId11"/>
    <p:sldId id="282" r:id="rId12"/>
    <p:sldId id="276" r:id="rId13"/>
    <p:sldId id="278" r:id="rId14"/>
    <p:sldId id="284" r:id="rId15"/>
    <p:sldId id="279" r:id="rId16"/>
    <p:sldId id="267" r:id="rId17"/>
    <p:sldId id="268" r:id="rId18"/>
    <p:sldId id="269" r:id="rId19"/>
    <p:sldId id="270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4632" cy="2043658"/>
          </a:xfrm>
        </p:spPr>
        <p:txBody>
          <a:bodyPr>
            <a:normAutofit fontScale="90000"/>
          </a:bodyPr>
          <a:lstStyle/>
          <a:p>
            <a:r>
              <a:rPr lang="ru-RU" dirty="0"/>
              <a:t>Организация работы </a:t>
            </a:r>
            <a:r>
              <a:rPr lang="ru-RU" dirty="0" smtClean="0"/>
              <a:t>по </a:t>
            </a:r>
            <a:r>
              <a:rPr lang="ru-RU" dirty="0"/>
              <a:t>заявительному принципу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Одно окно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Административные процедуры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0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200800" cy="403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96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Сайт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700808"/>
            <a:ext cx="930806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18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Размеров </a:t>
            </a:r>
            <a:r>
              <a:rPr lang="ru-RU" b="1" dirty="0" smtClean="0"/>
              <a:t>платы </a:t>
            </a:r>
            <a:br>
              <a:rPr lang="ru-RU" b="1" dirty="0" smtClean="0"/>
            </a:br>
            <a:r>
              <a:rPr lang="ru-RU" sz="2200" b="1" dirty="0" smtClean="0"/>
              <a:t>(</a:t>
            </a:r>
            <a:r>
              <a:rPr lang="ru-RU" sz="2200" dirty="0"/>
              <a:t>Указывается на сайте и </a:t>
            </a:r>
            <a:r>
              <a:rPr lang="ru-RU" sz="2200" dirty="0" smtClean="0"/>
              <a:t>стенде)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взимаемой </a:t>
            </a:r>
            <a:r>
              <a:rPr lang="ru-RU" dirty="0"/>
              <a:t>при осуществлении административных </a:t>
            </a:r>
            <a:r>
              <a:rPr lang="ru-RU" dirty="0" smtClean="0"/>
              <a:t>процедур.</a:t>
            </a:r>
          </a:p>
          <a:p>
            <a:pPr fontAlgn="base"/>
            <a:r>
              <a:rPr lang="ru-RU" dirty="0"/>
              <a:t>Пример за </a:t>
            </a:r>
            <a:r>
              <a:rPr lang="ru-RU" b="1" dirty="0"/>
              <a:t>Выдача дубликатов (6.1.1. документа об образовании, приложения к нему, документа об обучении).</a:t>
            </a:r>
            <a:endParaRPr lang="en-US" dirty="0"/>
          </a:p>
          <a:p>
            <a:pPr marL="0" indent="0" fontAlgn="base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u="sng" dirty="0" smtClean="0"/>
              <a:t>реквизиты </a:t>
            </a:r>
            <a:r>
              <a:rPr lang="ru-RU" u="sng" dirty="0"/>
              <a:t>банковских счетов для внесения такой </a:t>
            </a:r>
            <a:r>
              <a:rPr lang="ru-RU" u="sng" dirty="0" smtClean="0"/>
              <a:t>оплаты</a:t>
            </a:r>
            <a:r>
              <a:rPr lang="ru-RU" u="sng" dirty="0"/>
              <a:t>;</a:t>
            </a:r>
            <a:endParaRPr lang="ru-RU" u="sng" dirty="0" smtClean="0"/>
          </a:p>
          <a:p>
            <a:pPr marL="0" indent="0">
              <a:buNone/>
            </a:pPr>
            <a:r>
              <a:rPr lang="ru-RU" u="sng" dirty="0" smtClean="0"/>
              <a:t>- ближайшее </a:t>
            </a:r>
            <a:r>
              <a:rPr lang="ru-RU" u="sng" dirty="0"/>
              <a:t>место нахождения банковских </a:t>
            </a:r>
            <a:r>
              <a:rPr lang="ru-RU" u="sng" dirty="0" smtClean="0"/>
              <a:t>учреждений;</a:t>
            </a:r>
          </a:p>
          <a:p>
            <a:pPr marL="0" indent="0">
              <a:buNone/>
            </a:pPr>
            <a:r>
              <a:rPr lang="ru-RU" u="sng" dirty="0" smtClean="0"/>
              <a:t>- режим </a:t>
            </a:r>
            <a:r>
              <a:rPr lang="ru-RU" u="sng" dirty="0"/>
              <a:t>работы 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2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Образцы заявлений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если процедура предполагает письменную подачу </a:t>
            </a:r>
            <a:r>
              <a:rPr lang="ru-RU" dirty="0" smtClean="0"/>
              <a:t>заявления, то</a:t>
            </a:r>
            <a:endParaRPr lang="en-US" dirty="0"/>
          </a:p>
          <a:p>
            <a:pPr marL="0" indent="0" algn="ctr">
              <a:buNone/>
            </a:pPr>
            <a:endParaRPr lang="ru-RU" u="sng" dirty="0" smtClean="0"/>
          </a:p>
          <a:p>
            <a:pPr marL="0" indent="0" algn="ctr">
              <a:buNone/>
            </a:pPr>
            <a:r>
              <a:rPr lang="ru-RU" u="sng" dirty="0"/>
              <a:t>н</a:t>
            </a:r>
            <a:r>
              <a:rPr lang="ru-RU" u="sng" dirty="0" smtClean="0"/>
              <a:t>а сайте и стенде </a:t>
            </a:r>
            <a:r>
              <a:rPr lang="ru-RU" dirty="0" smtClean="0"/>
              <a:t>располагаются образцы заявлений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73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82" y="692696"/>
            <a:ext cx="6501884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272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505475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 соответствии с письмом Министерства образования РБ от 22.09.2022 №05-01-14/9548/</a:t>
            </a:r>
            <a:r>
              <a:rPr lang="ru-RU" i="1" dirty="0" err="1" smtClean="0">
                <a:solidFill>
                  <a:srgbClr val="FF0000"/>
                </a:solidFill>
              </a:rPr>
              <a:t>дс</a:t>
            </a:r>
            <a:r>
              <a:rPr lang="ru-RU" i="1" dirty="0" smtClean="0">
                <a:solidFill>
                  <a:srgbClr val="FF0000"/>
                </a:solidFill>
              </a:rPr>
              <a:t>/ «Об административных процедурах»</a:t>
            </a:r>
            <a:r>
              <a:rPr lang="ru-RU" i="1" dirty="0" smtClean="0"/>
              <a:t> </a:t>
            </a:r>
          </a:p>
          <a:p>
            <a:pPr marL="0" indent="0" algn="ctr" fontAlgn="base">
              <a:buNone/>
            </a:pPr>
            <a:r>
              <a:rPr lang="ru-RU" dirty="0" smtClean="0"/>
              <a:t>Информацию </a:t>
            </a:r>
            <a:r>
              <a:rPr lang="ru-RU" dirty="0"/>
              <a:t>об осуществлении АП, предусмотренной </a:t>
            </a:r>
            <a:endParaRPr lang="ru-RU" dirty="0" smtClean="0"/>
          </a:p>
          <a:p>
            <a:pPr marL="0" indent="0" algn="ctr" fontAlgn="base">
              <a:buNone/>
            </a:pPr>
            <a:r>
              <a:rPr lang="ru-RU" u="sng" dirty="0" smtClean="0"/>
              <a:t>подпунктом </a:t>
            </a:r>
            <a:r>
              <a:rPr lang="ru-RU" u="sng" dirty="0"/>
              <a:t>6.2</a:t>
            </a:r>
            <a:r>
              <a:rPr lang="ru-RU" u="sng" dirty="0" smtClean="0"/>
              <a:t>. </a:t>
            </a:r>
            <a:r>
              <a:rPr lang="ru-RU" u="sng" dirty="0"/>
              <a:t>Перечня</a:t>
            </a:r>
            <a:r>
              <a:rPr lang="ru-RU" dirty="0"/>
              <a:t> АП утвержденного Указом № 200 (</a:t>
            </a:r>
            <a:r>
              <a:rPr lang="ru-RU" u="sng" dirty="0"/>
              <a:t>выдача документов об обучении и образовании в </a:t>
            </a:r>
            <a:r>
              <a:rPr lang="ru-RU" b="1" u="sng" dirty="0"/>
              <a:t>связи с изменением половой принадлежности</a:t>
            </a:r>
            <a:r>
              <a:rPr lang="ru-RU" b="1" dirty="0"/>
              <a:t>) </a:t>
            </a:r>
            <a:endParaRPr lang="en-US" b="1" dirty="0"/>
          </a:p>
          <a:p>
            <a:pPr marL="0" indent="0" algn="ctr" fontAlgn="base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ДОЛЖНА размещаться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сайтах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стендах </a:t>
            </a:r>
            <a:r>
              <a:rPr lang="ru-RU" b="1" dirty="0"/>
              <a:t>учреждений </a:t>
            </a:r>
            <a:r>
              <a:rPr lang="ru-RU" b="1" dirty="0" smtClean="0"/>
              <a:t>образования</a:t>
            </a:r>
            <a:r>
              <a:rPr lang="ru-RU" dirty="0"/>
              <a:t>, где посетителями являются не только педагоги, родители, но и дети,  </a:t>
            </a:r>
            <a:r>
              <a:rPr lang="ru-RU" dirty="0" smtClean="0"/>
              <a:t>что </a:t>
            </a:r>
            <a:r>
              <a:rPr lang="ru-RU" dirty="0"/>
              <a:t>приводит к социальной </a:t>
            </a:r>
            <a:r>
              <a:rPr lang="ru-RU" dirty="0" smtClean="0"/>
              <a:t>напряженности.</a:t>
            </a:r>
          </a:p>
          <a:p>
            <a:pPr marL="0" indent="0" algn="ctr" fontAlgn="base">
              <a:buNone/>
            </a:pPr>
            <a:r>
              <a:rPr lang="ru-RU" dirty="0" smtClean="0"/>
              <a:t>Сведения и образцы заявлений об осуществлении данных процедур </a:t>
            </a:r>
            <a:r>
              <a:rPr lang="ru-RU" b="1" dirty="0" smtClean="0"/>
              <a:t>размещаются на сайтах вышестоящих государственных органов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69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НОРМАТИВНЫЕ ДОКУМЕНТЫ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Вкладка содержит список нормативные документы:</a:t>
            </a:r>
          </a:p>
          <a:p>
            <a:pPr marL="0" indent="0" algn="ctr">
              <a:buNone/>
            </a:pPr>
            <a:r>
              <a:rPr lang="ru-RU" dirty="0" smtClean="0"/>
              <a:t> по работе с обращениями граждан и</a:t>
            </a:r>
          </a:p>
          <a:p>
            <a:pPr marL="0" indent="0" algn="ctr">
              <a:buNone/>
            </a:pPr>
            <a:r>
              <a:rPr lang="ru-RU" dirty="0" smtClean="0"/>
              <a:t> работе по осуществлению административных процедур</a:t>
            </a:r>
          </a:p>
          <a:p>
            <a:pPr marL="0" indent="0" algn="ctr">
              <a:buNone/>
            </a:pPr>
            <a:r>
              <a:rPr lang="ru-RU" b="1" dirty="0" smtClean="0"/>
              <a:t>С ссылкой на </a:t>
            </a:r>
            <a:r>
              <a:rPr lang="en-US" b="1" dirty="0"/>
              <a:t>http://www.pravo.by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903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000" dirty="0" smtClean="0"/>
              <a:t>ПОРЯДОК ОБЖАЛОВАНИЯ ОТВЕТОВ НА ПИСЬМЕННЫЕ ОБРАЩЕНИЯ ГРАЖДАН И ПРИНЯТЫЕ АДМИНИСТРАТИВНЫЕ ПРОЦЕДУРЫ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Порядок обжалования ответов на письменные обращения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случае несогласия с данным письменным ответом Вы в соответствии со статьей 20 Закона Республики Беларусь</a:t>
            </a:r>
            <a:r>
              <a:rPr lang="ru-RU" b="1" dirty="0"/>
              <a:t> от 18 июля 2011 г. «Об обращениях граждан и юридических лиц»</a:t>
            </a:r>
            <a:r>
              <a:rPr lang="ru-RU" dirty="0"/>
              <a:t> вправе обжаловать настоящий ответ в вышестоящий государственный орган.</a:t>
            </a:r>
          </a:p>
          <a:p>
            <a:pPr algn="just"/>
            <a:r>
              <a:rPr lang="ru-RU" b="1" dirty="0"/>
              <a:t>Порядок обжалования ответов на принятые административные решения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случае несогласия с принятым административным решением Вы в соответствии </a:t>
            </a:r>
            <a:r>
              <a:rPr lang="ru-RU" b="1" dirty="0"/>
              <a:t>со статьей </a:t>
            </a:r>
            <a:r>
              <a:rPr lang="ru-RU" b="1" dirty="0" smtClean="0"/>
              <a:t>30 </a:t>
            </a:r>
            <a:r>
              <a:rPr lang="ru-RU" b="1" dirty="0"/>
              <a:t>Закона Республики Беларусь от 28 октября 2008 г. № 433-3 «Об основах административных процедур»</a:t>
            </a:r>
            <a:r>
              <a:rPr lang="ru-RU" dirty="0"/>
              <a:t> можете подать административную жалобу в вышестоящий государственный орган.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516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b="1" dirty="0" smtClean="0"/>
              <a:t>О порядке </a:t>
            </a:r>
            <a:r>
              <a:rPr lang="ru-RU" b="1" dirty="0"/>
              <a:t>ведения делопроизводства по административным </a:t>
            </a:r>
            <a:r>
              <a:rPr lang="ru-RU" b="1" dirty="0" smtClean="0"/>
              <a:t>процедурам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Постановление Министерства </a:t>
            </a:r>
            <a:r>
              <a:rPr lang="ru-RU" b="1" dirty="0" smtClean="0"/>
              <a:t>юстиции </a:t>
            </a:r>
            <a:r>
              <a:rPr lang="ru-RU" b="1" dirty="0"/>
              <a:t>Республики Беларусь от 7 мая 2009г. </a:t>
            </a:r>
            <a:r>
              <a:rPr lang="ru-RU" b="1" dirty="0" smtClean="0"/>
              <a:t>№ 39 </a:t>
            </a:r>
          </a:p>
          <a:p>
            <a:pPr marL="0" indent="0" algn="ctr">
              <a:buNone/>
            </a:pPr>
            <a:r>
              <a:rPr lang="ru-RU" b="1" dirty="0" smtClean="0"/>
              <a:t>«</a:t>
            </a:r>
            <a:r>
              <a:rPr lang="ru-RU" b="1" i="1" dirty="0"/>
              <a:t>Об утверждении Инструкции о порядке ведения делопроизводства по административным процедурам в государственных органах, иных организациях»</a:t>
            </a:r>
          </a:p>
        </p:txBody>
      </p:sp>
    </p:spTree>
    <p:extLst>
      <p:ext uri="{BB962C8B-B14F-4D97-AF65-F5344CB8AC3E}">
        <p14:creationId xmlns:p14="http://schemas.microsoft.com/office/powerpoint/2010/main" val="3493746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0290"/>
            <a:ext cx="7869560" cy="23185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ДЕЛОПРОИЗВОДСТВО</a:t>
            </a:r>
            <a:r>
              <a:rPr lang="ru-RU" sz="2800" dirty="0" smtClean="0"/>
              <a:t> </a:t>
            </a:r>
            <a:r>
              <a:rPr lang="ru-RU" sz="2800" dirty="0"/>
              <a:t>по административным процедурам ведется </a:t>
            </a:r>
            <a:r>
              <a:rPr lang="ru-RU" sz="2800" b="1" dirty="0" smtClean="0"/>
              <a:t>отдельно </a:t>
            </a:r>
            <a:r>
              <a:rPr lang="ru-RU" sz="2800" b="1" dirty="0"/>
              <a:t>от других видов делопроизводства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b="1" dirty="0"/>
              <a:t>Регистрация</a:t>
            </a:r>
            <a:r>
              <a:rPr lang="ru-RU" sz="2600" dirty="0"/>
              <a:t> документов по осуществлению административных процедур в отношении заинтересованных лиц осуществляется с использованием одной из регистрационно-контрольных форм: </a:t>
            </a:r>
            <a:endParaRPr lang="ru-RU" sz="2600" dirty="0" smtClean="0"/>
          </a:p>
          <a:p>
            <a:pPr lvl="1">
              <a:lnSpc>
                <a:spcPct val="110000"/>
              </a:lnSpc>
            </a:pPr>
            <a:r>
              <a:rPr lang="ru-RU" sz="2600" dirty="0" smtClean="0"/>
              <a:t>автоматизированной </a:t>
            </a:r>
            <a:r>
              <a:rPr lang="ru-RU" sz="2600" dirty="0"/>
              <a:t>(электронной</a:t>
            </a:r>
            <a:r>
              <a:rPr lang="ru-RU" sz="2600" dirty="0" smtClean="0"/>
              <a:t>),</a:t>
            </a:r>
          </a:p>
          <a:p>
            <a:pPr lvl="1">
              <a:lnSpc>
                <a:spcPct val="110000"/>
              </a:lnSpc>
            </a:pPr>
            <a:r>
              <a:rPr lang="ru-RU" sz="2600" dirty="0" smtClean="0"/>
              <a:t>карточной </a:t>
            </a:r>
            <a:r>
              <a:rPr lang="ru-RU" sz="2600" dirty="0"/>
              <a:t>(в регистрационно-контрольных карточках), </a:t>
            </a:r>
            <a:endParaRPr lang="ru-RU" sz="2600" dirty="0" smtClean="0"/>
          </a:p>
          <a:p>
            <a:pPr lvl="1">
              <a:lnSpc>
                <a:spcPct val="110000"/>
              </a:lnSpc>
            </a:pPr>
            <a:r>
              <a:rPr lang="ru-RU" sz="2600" dirty="0" smtClean="0"/>
              <a:t>журнальной !!! (может быть несколько журналов в учреждении)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08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417638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900" b="1" dirty="0" smtClean="0"/>
              <a:t>НОРМАТИВНЫЕ </a:t>
            </a:r>
            <a:r>
              <a:rPr lang="ru-RU" sz="3900" b="1" dirty="0"/>
              <a:t>ДОКУМЕНТЫ ПО АДМИНИСТРАТИВНЫМ ПРОЦЕДУРАМ: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7931224" cy="474198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000" b="1" dirty="0" smtClean="0"/>
              <a:t>Закон</a:t>
            </a:r>
            <a:r>
              <a:rPr lang="ru-RU" sz="2000" dirty="0" smtClean="0"/>
              <a:t> Республики Беларусь от 28 октября 2008г. </a:t>
            </a:r>
            <a:r>
              <a:rPr lang="ru-RU" sz="2000" b="1" dirty="0" smtClean="0"/>
              <a:t>№433-З </a:t>
            </a:r>
            <a:r>
              <a:rPr lang="ru-RU" sz="2000" dirty="0" smtClean="0"/>
              <a:t>«</a:t>
            </a:r>
            <a:r>
              <a:rPr lang="ru-RU" sz="2000" b="1" dirty="0" smtClean="0"/>
              <a:t>Об основах административных процедурах»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b="1" dirty="0" smtClean="0"/>
              <a:t>Директива</a:t>
            </a:r>
            <a:r>
              <a:rPr lang="ru-RU" sz="2000" dirty="0" smtClean="0"/>
              <a:t> </a:t>
            </a:r>
            <a:r>
              <a:rPr lang="ru-RU" sz="2000" dirty="0"/>
              <a:t>Президента Республики </a:t>
            </a:r>
            <a:r>
              <a:rPr lang="ru-RU" sz="2000" dirty="0" smtClean="0"/>
              <a:t>Беларусь от 27 декабря 2006 </a:t>
            </a:r>
            <a:r>
              <a:rPr lang="ru-RU" sz="2000" b="1" dirty="0" smtClean="0"/>
              <a:t>№ 2</a:t>
            </a:r>
            <a:r>
              <a:rPr lang="ru-RU" sz="2000" dirty="0" smtClean="0"/>
              <a:t> «О </a:t>
            </a:r>
            <a:r>
              <a:rPr lang="ru-RU" sz="2000" dirty="0" err="1" smtClean="0"/>
              <a:t>дебюрократизации</a:t>
            </a:r>
            <a:r>
              <a:rPr lang="ru-RU" sz="2000" dirty="0" smtClean="0"/>
              <a:t> государственного аппарата и повышении качества обеспечения жизнедеятельности населения» </a:t>
            </a:r>
            <a:r>
              <a:rPr lang="ru-RU" sz="2000" dirty="0"/>
              <a:t>(в редакции Указа от 13.06.2023 №172)!!</a:t>
            </a:r>
            <a:endParaRPr lang="en-US" sz="2000" dirty="0"/>
          </a:p>
          <a:p>
            <a:pPr algn="just"/>
            <a:endParaRPr lang="ru-RU" sz="2000" dirty="0" smtClean="0"/>
          </a:p>
          <a:p>
            <a:pPr algn="just"/>
            <a:r>
              <a:rPr lang="ru-RU" sz="2000" b="1" dirty="0" smtClean="0"/>
              <a:t>Указ Президента </a:t>
            </a:r>
            <a:r>
              <a:rPr lang="ru-RU" sz="2000" dirty="0"/>
              <a:t>Республики Беларусь </a:t>
            </a:r>
            <a:r>
              <a:rPr lang="ru-RU" sz="2000" dirty="0" smtClean="0"/>
              <a:t> от 26 апреля 2010г. № </a:t>
            </a:r>
            <a:r>
              <a:rPr lang="ru-RU" sz="2000" b="1" dirty="0" smtClean="0"/>
              <a:t>200</a:t>
            </a:r>
            <a:r>
              <a:rPr lang="ru-RU" sz="2000" dirty="0" smtClean="0"/>
              <a:t> «Об </a:t>
            </a:r>
            <a:r>
              <a:rPr lang="ru-RU" sz="2000" dirty="0"/>
              <a:t>административных </a:t>
            </a:r>
            <a:r>
              <a:rPr lang="ru-RU" sz="2000" dirty="0" smtClean="0"/>
              <a:t>процедурах, осуществляемых государственными органами и иными организациями по заявлениям граждан».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b="1" dirty="0" smtClean="0"/>
              <a:t>Постановление </a:t>
            </a:r>
            <a:r>
              <a:rPr lang="ru-RU" sz="2000" dirty="0" smtClean="0"/>
              <a:t>Министерства Юстиции Республики Беларусь от 7 мая 2009г. </a:t>
            </a:r>
            <a:r>
              <a:rPr lang="ru-RU" sz="2000" b="1" dirty="0" smtClean="0"/>
              <a:t>№ 39 </a:t>
            </a:r>
            <a:r>
              <a:rPr lang="ru-RU" sz="2000" dirty="0" smtClean="0"/>
              <a:t>«Об утверждении </a:t>
            </a:r>
            <a:r>
              <a:rPr lang="ru-RU" sz="2000" b="1" dirty="0" smtClean="0"/>
              <a:t>Инструкции о порядке ведения делопроизводства </a:t>
            </a:r>
            <a:r>
              <a:rPr lang="ru-RU" sz="2000" dirty="0" smtClean="0"/>
              <a:t>по административным процедурам в государственных органах, иных организациях».</a:t>
            </a:r>
          </a:p>
          <a:p>
            <a:pPr algn="just"/>
            <a:endParaRPr lang="ru-RU" sz="2000" dirty="0" smtClean="0"/>
          </a:p>
          <a:p>
            <a:pPr lvl="0" algn="just"/>
            <a:r>
              <a:rPr lang="ru-RU" sz="2100" b="1" dirty="0"/>
              <a:t>Постановление </a:t>
            </a:r>
            <a:r>
              <a:rPr lang="ru-RU" sz="2100" dirty="0"/>
              <a:t>Совета Министров Республики Беларусь  от 29 апреля 2010 г</a:t>
            </a:r>
            <a:r>
              <a:rPr lang="ru-RU" sz="2100" b="1" dirty="0"/>
              <a:t>. № 645 </a:t>
            </a:r>
            <a:r>
              <a:rPr lang="ru-RU" sz="2100" dirty="0"/>
              <a:t>«О некоторых вопросах интернет-сайтов государственных органов и </a:t>
            </a:r>
            <a:r>
              <a:rPr lang="ru-RU" sz="2100" dirty="0" smtClean="0"/>
              <a:t>организаций».</a:t>
            </a:r>
          </a:p>
          <a:p>
            <a:pPr lvl="0" algn="just"/>
            <a:endParaRPr lang="ru-RU" sz="2100" dirty="0"/>
          </a:p>
          <a:p>
            <a:pPr algn="just"/>
            <a:r>
              <a:rPr lang="ru-RU" sz="2100" dirty="0"/>
              <a:t> </a:t>
            </a:r>
            <a:r>
              <a:rPr lang="ru-RU" sz="2100" b="1" dirty="0"/>
              <a:t>Рекомендации</a:t>
            </a:r>
            <a:r>
              <a:rPr lang="ru-RU" sz="2000" b="1" dirty="0" smtClean="0"/>
              <a:t> </a:t>
            </a:r>
            <a:r>
              <a:rPr lang="ru-RU" sz="2000" dirty="0" smtClean="0"/>
              <a:t>Министерства Юстиции </a:t>
            </a:r>
            <a:r>
              <a:rPr lang="ru-RU" sz="2000" dirty="0"/>
              <a:t>Республики </a:t>
            </a:r>
            <a:r>
              <a:rPr lang="ru-RU" sz="2000" dirty="0" smtClean="0"/>
              <a:t>Беларусь от 19 июля 2010г.  «Рекомендации по размещению в государственных органах и иных организациях информации для граждан о работе на основе заявительного принципа «одно окно».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5952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Регистрация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Регистрационный индекс</a:t>
            </a:r>
            <a:r>
              <a:rPr lang="ru-RU" dirty="0"/>
              <a:t> документам, необходимым для осуществления административных процедур, и принятым административным решениям присваивается в соответствии с принятой системой регистрации документов в уполномоченном органе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smtClean="0"/>
              <a:t>Пример:   6-24/2.22-Б-1</a:t>
            </a:r>
          </a:p>
          <a:p>
            <a:pPr marL="0" indent="0" algn="ctr">
              <a:buNone/>
            </a:pPr>
            <a:r>
              <a:rPr lang="ru-RU" i="1" dirty="0" smtClean="0"/>
              <a:t>		6-24/2.25-И-2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53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ВКЛАДКИ </a:t>
            </a:r>
            <a:br>
              <a:rPr lang="ru-RU" dirty="0" smtClean="0"/>
            </a:br>
            <a:r>
              <a:rPr lang="ru-RU" dirty="0" smtClean="0"/>
              <a:t>«ОДНО ОКНО»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4785395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endParaRPr lang="ru-RU" dirty="0" smtClean="0"/>
          </a:p>
          <a:p>
            <a:pPr marL="514350" indent="-514350" algn="just">
              <a:buAutoNum type="arabicPeriod"/>
            </a:pPr>
            <a:r>
              <a:rPr lang="ru-RU" dirty="0" smtClean="0"/>
              <a:t>ЛИЧНЫЙ ПРЕМ ГРАЖДАН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ВЫШЕСТОЯЩИЕ ОРГАНИЗАЦИИ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ОБРАЩЕНИЯ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ПОРЯДОК РАССМОТРЕНИЯ ОБРАЩЕНИЙ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ЭЛЕКТРОННЫЕ ОБРАЩЕНИЯ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ГОРЯЧИЕ ЛИНИИ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/>
              <a:t>ПЕРЕЧЕНЬ АДМИНИСТРАТИВНЫХ ПРОЦЕДУР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ОБРАЗЦЫ ЗАЯВЛЕНИЙ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/>
              <a:t>ПОРЯДОК ОБЖАЛОВАНИЯ ОТВЕТОВ НА ПИСЬМЕННЫЕ ОБРАЩЕНИЯ ГРАЖДАН И ПРИНЯТЫЕ АДМИНИСТРАТИВНЫЕ ПРОЦЕДУРЫ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НОРМАТИВНЫЕ ДОКУМЕНТЫ</a:t>
            </a:r>
          </a:p>
          <a:p>
            <a:pPr marL="514350" indent="-514350" algn="just">
              <a:buAutoNum type="arabicPeriod"/>
            </a:pPr>
            <a:endParaRPr lang="ru-RU" dirty="0" smtClean="0"/>
          </a:p>
          <a:p>
            <a:pPr marL="514350" indent="-514350" algn="just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88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/>
              <a:t>ПЕРЕЧЕНЬ АДМИНИСТРАТИВНЫХ ПРОЦЕДУР</a:t>
            </a:r>
            <a:br>
              <a:rPr lang="ru-RU" sz="3300" b="1" dirty="0" smtClean="0"/>
            </a:br>
            <a:r>
              <a:rPr lang="ru-RU" sz="3300" b="1" dirty="0" smtClean="0"/>
              <a:t/>
            </a:r>
            <a:br>
              <a:rPr lang="ru-RU" sz="3300" b="1" dirty="0" smtClean="0"/>
            </a:br>
            <a:r>
              <a:rPr lang="ru-RU" sz="3100" b="1" dirty="0" smtClean="0"/>
              <a:t>Составляется в соответствии с  Перечнем утвержденным </a:t>
            </a:r>
            <a:r>
              <a:rPr lang="ru-RU" sz="3100" dirty="0" smtClean="0"/>
              <a:t>Указом </a:t>
            </a:r>
            <a:r>
              <a:rPr lang="ru-RU" sz="3100" dirty="0"/>
              <a:t>Президента Республики Беларусь  от 26 апреля 2010г. № 200 «Об административных процедурах, осуществляемых государственными органами и иными организациями по заявлениям граждан</a:t>
            </a:r>
            <a:r>
              <a:rPr lang="ru-RU" sz="3100" dirty="0" smtClean="0"/>
              <a:t>»</a:t>
            </a:r>
            <a:br>
              <a:rPr lang="ru-RU" sz="3100" dirty="0" smtClean="0"/>
            </a:br>
            <a:r>
              <a:rPr lang="ru-RU" sz="3300" b="1" dirty="0" smtClean="0"/>
              <a:t/>
            </a:r>
            <a:br>
              <a:rPr lang="ru-RU" sz="3300" b="1" dirty="0" smtClean="0"/>
            </a:br>
            <a:r>
              <a:rPr lang="ru-RU" sz="3300" dirty="0" smtClean="0"/>
              <a:t>Осуществление административных процедур по заявлениям граждан, </a:t>
            </a:r>
            <a:r>
              <a:rPr lang="ru-RU" sz="3300" b="1" dirty="0" smtClean="0"/>
              <a:t>не предусмотренных в перечне, не допускается!</a:t>
            </a:r>
            <a:r>
              <a:rPr lang="ru-RU" sz="3300" b="1" dirty="0"/>
              <a:t/>
            </a:r>
            <a:br>
              <a:rPr lang="ru-RU" sz="3300" b="1" dirty="0"/>
            </a:br>
            <a:endParaRPr lang="ru-RU" sz="3300" b="1" dirty="0"/>
          </a:p>
        </p:txBody>
      </p:sp>
    </p:spTree>
    <p:extLst>
      <p:ext uri="{BB962C8B-B14F-4D97-AF65-F5344CB8AC3E}">
        <p14:creationId xmlns:p14="http://schemas.microsoft.com/office/powerpoint/2010/main" val="215656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Autofit/>
          </a:bodyPr>
          <a:lstStyle/>
          <a:p>
            <a:r>
              <a:rPr lang="ru-RU" sz="3500" dirty="0" smtClean="0"/>
              <a:t> </a:t>
            </a:r>
            <a:r>
              <a:rPr lang="ru-RU" sz="3500" b="1" dirty="0" smtClean="0"/>
              <a:t>ИЗДАНИЕ ПРИКАЗА</a:t>
            </a:r>
            <a:br>
              <a:rPr lang="ru-RU" sz="3500" b="1" dirty="0" smtClean="0"/>
            </a:b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848872" cy="4968553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000"/>
              </a:lnSpc>
              <a:buNone/>
            </a:pPr>
            <a:r>
              <a:rPr lang="ru-RU" sz="2500" dirty="0" smtClean="0"/>
              <a:t>«</a:t>
            </a:r>
            <a:r>
              <a:rPr lang="ru-RU" sz="2500" spc="-100" dirty="0" smtClean="0"/>
              <a:t>О </a:t>
            </a:r>
            <a:r>
              <a:rPr lang="ru-RU" sz="2500" spc="-100" dirty="0"/>
              <a:t>работе с обращениями граждан и юридических лиц и осуществлении </a:t>
            </a:r>
            <a:r>
              <a:rPr lang="ru-RU" sz="2500" spc="-100" dirty="0" smtClean="0"/>
              <a:t>административных процедур»</a:t>
            </a:r>
          </a:p>
          <a:p>
            <a:pPr marL="0" indent="0" algn="just">
              <a:buNone/>
            </a:pPr>
            <a:r>
              <a:rPr lang="ru-RU" sz="2000" spc="-100" dirty="0" smtClean="0"/>
              <a:t>	</a:t>
            </a:r>
            <a:r>
              <a:rPr lang="ru-RU" sz="1500" spc="-100" dirty="0" smtClean="0"/>
              <a:t>С целью организации работы УО с обращениями граждан и </a:t>
            </a:r>
            <a:r>
              <a:rPr lang="ru-RU" sz="1500" spc="-100" dirty="0" err="1" smtClean="0"/>
              <a:t>ю.л</a:t>
            </a:r>
            <a:r>
              <a:rPr lang="ru-RU" sz="1500" spc="-100" dirty="0" smtClean="0"/>
              <a:t>. в соответствии с Законом…, а также с целью организации работы по осуществлению АП в соответствии с Законом.., Перечнем…</a:t>
            </a:r>
          </a:p>
          <a:p>
            <a:pPr marL="0" indent="0" algn="just">
              <a:buNone/>
            </a:pPr>
            <a:r>
              <a:rPr lang="ru-RU" sz="1500" spc="-100" dirty="0" smtClean="0"/>
              <a:t>ПРИКАЗЫВАЮ:</a:t>
            </a:r>
          </a:p>
          <a:p>
            <a:pPr marL="457200" indent="-457200" algn="just">
              <a:buAutoNum type="arabicPeriod"/>
            </a:pPr>
            <a:r>
              <a:rPr lang="ru-RU" sz="1500" spc="-100" dirty="0" smtClean="0"/>
              <a:t>Ответственность за организацию работы и ведение делопроизводства по обращениям граждан и </a:t>
            </a:r>
            <a:r>
              <a:rPr lang="ru-RU" sz="1500" spc="-100" dirty="0" err="1" smtClean="0"/>
              <a:t>юл</a:t>
            </a:r>
            <a:r>
              <a:rPr lang="ru-RU" sz="1500" spc="-100" dirty="0" smtClean="0"/>
              <a:t> возложить на …</a:t>
            </a:r>
          </a:p>
          <a:p>
            <a:pPr marL="457200" indent="-457200" algn="just">
              <a:buAutoNum type="arabicPeriod"/>
            </a:pPr>
            <a:r>
              <a:rPr lang="ru-RU" sz="1500" spc="-100" dirty="0" smtClean="0"/>
              <a:t>Утвердить перечень АП , осуществляемых…</a:t>
            </a:r>
          </a:p>
          <a:p>
            <a:pPr marL="457200" indent="-457200" algn="just">
              <a:buAutoNum type="arabicPeriod"/>
            </a:pPr>
            <a:r>
              <a:rPr lang="ru-RU" sz="1500" spc="-100" dirty="0" smtClean="0"/>
              <a:t>Ответственность за осуществление АП и ведение делопроизводства соответствии с законодательством  об АП возложить на следующих работников:</a:t>
            </a:r>
          </a:p>
          <a:p>
            <a:pPr marL="0" indent="0" algn="just">
              <a:buNone/>
            </a:pPr>
            <a:r>
              <a:rPr lang="ru-RU" sz="1500" spc="-100" dirty="0" smtClean="0"/>
              <a:t>3.1  за осуществление АП под номерами  2.1, 2.2, 2.3 перечня – должность ФИО, на время отсутствия  - должность ФИО</a:t>
            </a:r>
          </a:p>
          <a:p>
            <a:pPr marL="457200" indent="-457200" algn="just">
              <a:lnSpc>
                <a:spcPts val="2000"/>
              </a:lnSpc>
              <a:buAutoNum type="arabicPeriod"/>
            </a:pPr>
            <a:endParaRPr lang="ru-RU" sz="2000" spc="-100" dirty="0" smtClean="0"/>
          </a:p>
          <a:p>
            <a:pPr marL="457200" indent="-457200" algn="just">
              <a:lnSpc>
                <a:spcPts val="2000"/>
              </a:lnSpc>
              <a:buAutoNum type="arabicPeriod"/>
            </a:pPr>
            <a:endParaRPr lang="ru-RU" sz="2000" spc="-100" dirty="0" smtClean="0"/>
          </a:p>
          <a:p>
            <a:pPr marL="457200" indent="-457200" algn="just">
              <a:lnSpc>
                <a:spcPts val="2000"/>
              </a:lnSpc>
              <a:buAutoNum type="arabicPeriod"/>
            </a:pPr>
            <a:endParaRPr lang="ru-RU" sz="2000" spc="-1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05064"/>
            <a:ext cx="5112568" cy="26200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НАЗНАЧИТЬ </a:t>
            </a:r>
            <a:r>
              <a:rPr lang="ru-RU" sz="1400" b="1" dirty="0">
                <a:solidFill>
                  <a:schemeClr val="tx1"/>
                </a:solidFill>
              </a:rPr>
              <a:t>ОТВЕТСТВЕННЫХ ЛИЦ за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</a:rPr>
              <a:t>Регистрацию обращений граждан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 выполнение </a:t>
            </a:r>
            <a:r>
              <a:rPr lang="ru-RU" sz="1400" dirty="0">
                <a:solidFill>
                  <a:schemeClr val="tx1"/>
                </a:solidFill>
              </a:rPr>
              <a:t>АП по номерам перечня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(2.4 </a:t>
            </a:r>
            <a:r>
              <a:rPr lang="ru-RU" sz="1400" dirty="0">
                <a:solidFill>
                  <a:schemeClr val="tx1"/>
                </a:solidFill>
              </a:rPr>
              <a:t>– 2.8, 6.1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>
                <a:solidFill>
                  <a:schemeClr val="tx1"/>
                </a:solidFill>
              </a:rPr>
              <a:t>– должность, </a:t>
            </a:r>
            <a:r>
              <a:rPr lang="ru-RU" sz="1400" dirty="0" smtClean="0">
                <a:solidFill>
                  <a:schemeClr val="tx1"/>
                </a:solidFill>
              </a:rPr>
              <a:t>ФИО;  </a:t>
            </a:r>
            <a:r>
              <a:rPr lang="ru-RU" sz="1400" dirty="0">
                <a:solidFill>
                  <a:schemeClr val="tx1"/>
                </a:solidFill>
              </a:rPr>
              <a:t>ответственных на время отсутствия – должность, ФИО</a:t>
            </a:r>
            <a:r>
              <a:rPr lang="ru-RU" sz="1400" dirty="0" smtClean="0">
                <a:solidFill>
                  <a:schemeClr val="tx1"/>
                </a:solidFill>
              </a:rPr>
              <a:t>.)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3. размещение информации </a:t>
            </a:r>
            <a:r>
              <a:rPr lang="ru-RU" sz="1400" dirty="0">
                <a:solidFill>
                  <a:schemeClr val="tx1"/>
                </a:solidFill>
              </a:rPr>
              <a:t>на официальном Интернет-сайте </a:t>
            </a:r>
            <a:r>
              <a:rPr lang="ru-RU" sz="1400" dirty="0" smtClean="0">
                <a:solidFill>
                  <a:schemeClr val="tx1"/>
                </a:solidFill>
              </a:rPr>
              <a:t> и стенде «Одно окно».</a:t>
            </a:r>
          </a:p>
          <a:p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Отдельно </a:t>
            </a:r>
            <a:r>
              <a:rPr lang="ru-RU" sz="1400" dirty="0">
                <a:solidFill>
                  <a:schemeClr val="tx1"/>
                </a:solidFill>
              </a:rPr>
              <a:t>может быть назначено лицо ответственное за прием заявлений граждан об осуществлении АП.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56176" y="4077072"/>
            <a:ext cx="2844316" cy="1944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утверждаете перечень АП, </a:t>
            </a:r>
            <a:r>
              <a:rPr lang="ru-RU" dirty="0">
                <a:solidFill>
                  <a:schemeClr val="tx1"/>
                </a:solidFill>
              </a:rPr>
              <a:t>осуществляемых УО</a:t>
            </a:r>
          </a:p>
        </p:txBody>
      </p:sp>
    </p:spTree>
    <p:extLst>
      <p:ext uri="{BB962C8B-B14F-4D97-AF65-F5344CB8AC3E}">
        <p14:creationId xmlns:p14="http://schemas.microsoft.com/office/powerpoint/2010/main" val="31035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На сайте и стенде, где размещен перечень указывается информация о:</a:t>
            </a:r>
            <a:endParaRPr lang="en-US" sz="3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56792"/>
            <a:ext cx="813690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Месте </a:t>
            </a:r>
            <a:r>
              <a:rPr lang="ru-RU" sz="2500" dirty="0"/>
              <a:t>нахождения (кабинет, этаж</a:t>
            </a:r>
            <a:r>
              <a:rPr lang="ru-RU" sz="2500" dirty="0" smtClean="0"/>
              <a:t>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 </a:t>
            </a:r>
            <a:r>
              <a:rPr lang="ru-RU" sz="2500" dirty="0"/>
              <a:t>ВРЕМЕНИ ПРИЕМА! </a:t>
            </a:r>
            <a:r>
              <a:rPr lang="ru-RU" sz="2500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номере </a:t>
            </a:r>
            <a:r>
              <a:rPr lang="ru-RU" sz="2500" dirty="0"/>
              <a:t>служебного </a:t>
            </a:r>
            <a:r>
              <a:rPr lang="ru-RU" sz="2500" dirty="0" smtClean="0"/>
              <a:t>телефона</a:t>
            </a:r>
            <a:r>
              <a:rPr lang="ru-RU" sz="2500" dirty="0"/>
              <a:t>;</a:t>
            </a:r>
            <a:endParaRPr lang="ru-RU" sz="25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фамилии</a:t>
            </a:r>
            <a:r>
              <a:rPr lang="ru-RU" sz="2500" dirty="0"/>
              <a:t>, собственном имени, отчестве (если таковое имеется), должности </a:t>
            </a:r>
            <a:r>
              <a:rPr lang="ru-RU" sz="2500" dirty="0" smtClean="0"/>
              <a:t>работника, </a:t>
            </a:r>
            <a:r>
              <a:rPr lang="ru-RU" sz="2500" dirty="0"/>
              <a:t>осуществляющего прием </a:t>
            </a:r>
            <a:r>
              <a:rPr lang="ru-RU" sz="2500" dirty="0" smtClean="0"/>
              <a:t>заявлений</a:t>
            </a:r>
            <a:r>
              <a:rPr lang="ru-RU" sz="2500" dirty="0"/>
              <a:t>;</a:t>
            </a:r>
            <a:endParaRPr lang="ru-RU" sz="25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информация о лице </a:t>
            </a:r>
            <a:r>
              <a:rPr lang="ru-RU" sz="2500" dirty="0"/>
              <a:t>временно выполняющего такие функции </a:t>
            </a:r>
            <a:r>
              <a:rPr lang="ru-RU" sz="2500" dirty="0" smtClean="0"/>
              <a:t>во время отсутствия основного;</a:t>
            </a:r>
            <a:endParaRPr lang="en-US" sz="2500" dirty="0"/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97317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/>
              <a:t>В СООТВЕТСТВИИ С ПОДПУНКТА 2.1 ПУНКТА </a:t>
            </a:r>
            <a:r>
              <a:rPr lang="ru-RU" sz="3000" b="1" dirty="0" smtClean="0"/>
              <a:t>2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ru-RU" sz="3000" b="1" dirty="0"/>
              <a:t>ДИРЕКТИВЫ №2</a:t>
            </a:r>
            <a:endParaRPr lang="en-US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56792"/>
            <a:ext cx="8136904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	</a:t>
            </a:r>
            <a:r>
              <a:rPr lang="ru-RU" sz="2500" dirty="0"/>
              <a:t>Прием граждан с документами об осуществлении АП (за исключением АП, осуществляемых в отношении своих работников) должен </a:t>
            </a:r>
            <a:r>
              <a:rPr lang="ru-RU" sz="2500" b="1" dirty="0"/>
              <a:t>начинаться в рабочие дн</a:t>
            </a:r>
            <a:r>
              <a:rPr lang="ru-RU" sz="2500" dirty="0"/>
              <a:t>и не позднее </a:t>
            </a:r>
            <a:r>
              <a:rPr lang="ru-RU" sz="2500" b="1" u="sng" dirty="0"/>
              <a:t>08.00 или завершаться не ранее 20.00</a:t>
            </a:r>
            <a:r>
              <a:rPr lang="ru-RU" sz="2500" dirty="0"/>
              <a:t>. При этом хотя бы </a:t>
            </a:r>
            <a:r>
              <a:rPr lang="ru-RU" sz="2500" b="1" u="sng" dirty="0"/>
              <a:t>один рабочий день в  неделю </a:t>
            </a:r>
            <a:r>
              <a:rPr lang="ru-RU" sz="2500" dirty="0"/>
              <a:t>прием должен </a:t>
            </a:r>
            <a:r>
              <a:rPr lang="ru-RU" sz="2500" b="1" u="sng" dirty="0"/>
              <a:t>заканчиваться не ранее 20.00</a:t>
            </a:r>
            <a:r>
              <a:rPr lang="ru-RU" sz="2500" dirty="0"/>
              <a:t>.</a:t>
            </a:r>
            <a:endParaRPr lang="en-US" sz="2500" dirty="0"/>
          </a:p>
          <a:p>
            <a:pPr algn="just"/>
            <a:r>
              <a:rPr lang="ru-RU" sz="2600" dirty="0" smtClean="0"/>
              <a:t>	Руководители </a:t>
            </a:r>
            <a:r>
              <a:rPr lang="ru-RU" sz="2600" dirty="0"/>
              <a:t>несут персональную ответственность за обеспечение указанного режима работы в возглавляемых государственных органах, а также в подчиненных </a:t>
            </a:r>
            <a:r>
              <a:rPr lang="ru-RU" sz="2600" dirty="0" smtClean="0"/>
              <a:t>организациях.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2781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2808312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Рекомендация (не обязательно)</a:t>
            </a:r>
            <a:br>
              <a:rPr lang="ru-RU" sz="3000" b="1" dirty="0" smtClean="0"/>
            </a:br>
            <a:r>
              <a:rPr lang="ru-RU" sz="2600" dirty="0" smtClean="0"/>
              <a:t>Разделять АП на разные вкладки, осуществляемые в отношении граждан (третьих лиц, где время приема заявлений в соответствии </a:t>
            </a:r>
            <a:r>
              <a:rPr lang="ru-RU" sz="2600" b="1" dirty="0" smtClean="0"/>
              <a:t>с подп. </a:t>
            </a:r>
            <a:r>
              <a:rPr lang="ru-RU" sz="2600" b="1" dirty="0"/>
              <a:t>2.1 </a:t>
            </a:r>
            <a:r>
              <a:rPr lang="ru-RU" sz="2600" b="1" dirty="0" smtClean="0"/>
              <a:t>пункта </a:t>
            </a:r>
            <a:r>
              <a:rPr lang="ru-RU" sz="2600" b="1" dirty="0"/>
              <a:t>2</a:t>
            </a:r>
            <a:r>
              <a:rPr lang="en-US" sz="2600" b="1" dirty="0"/>
              <a:t/>
            </a:r>
            <a:br>
              <a:rPr lang="en-US" sz="2600" b="1" dirty="0"/>
            </a:br>
            <a:r>
              <a:rPr lang="ru-RU" sz="2600" b="1" dirty="0" smtClean="0"/>
              <a:t>Директивы </a:t>
            </a:r>
            <a:r>
              <a:rPr lang="ru-RU" sz="2600" b="1" dirty="0"/>
              <a:t>№</a:t>
            </a:r>
            <a:r>
              <a:rPr lang="ru-RU" sz="2600" b="1" dirty="0" smtClean="0"/>
              <a:t>2) </a:t>
            </a:r>
            <a:r>
              <a:rPr lang="ru-RU" sz="2600" dirty="0" smtClean="0"/>
              <a:t>и АП , </a:t>
            </a:r>
            <a:r>
              <a:rPr lang="ru-RU" sz="2600" dirty="0"/>
              <a:t>о</a:t>
            </a:r>
            <a:r>
              <a:rPr lang="ru-RU" sz="2600" dirty="0" smtClean="0"/>
              <a:t>существляемые в отношении работников (бывших работников)</a:t>
            </a:r>
            <a:endParaRPr lang="en-US" sz="2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140968"/>
            <a:ext cx="5788431" cy="267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0232" y="188640"/>
            <a:ext cx="1944216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Сайт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972"/>
            <a:ext cx="6120680" cy="472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644" y="3789040"/>
            <a:ext cx="6012160" cy="3206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12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598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Тема Office</vt:lpstr>
      <vt:lpstr>Организация работы по заявительному принципу  «Одно окно»</vt:lpstr>
      <vt:lpstr> НОРМАТИВНЫЕ ДОКУМЕНТЫ ПО АДМИНИСТРАТИВНЫМ ПРОЦЕДУРАМ:</vt:lpstr>
      <vt:lpstr>СОДЕРЖАНИЕ ВКЛАДКИ  «ОДНО ОКНО»</vt:lpstr>
      <vt:lpstr>ПЕРЕЧЕНЬ АДМИНИСТРАТИВНЫХ ПРОЦЕДУР  Составляется в соответствии с  Перечнем утвержденным Указом Президента Республики Беларусь  от 26 апреля 2010г. № 200 «Об административных процедурах, осуществляемых государственными органами и иными организациями по заявлениям граждан»  Осуществление административных процедур по заявлениям граждан, не предусмотренных в перечне, не допускается! </vt:lpstr>
      <vt:lpstr> ИЗДАНИЕ ПРИКАЗА </vt:lpstr>
      <vt:lpstr>На сайте и стенде, где размещен перечень указывается информация о:</vt:lpstr>
      <vt:lpstr>В СООТВЕТСТВИИ С ПОДПУНКТА 2.1 ПУНКТА 2 ДИРЕКТИВЫ №2</vt:lpstr>
      <vt:lpstr>Рекомендация (не обязательно) Разделять АП на разные вкладки, осуществляемые в отношении граждан (третьих лиц, где время приема заявлений в соответствии с подп. 2.1 пункта 2 Директивы №2) и АП , осуществляемые в отношении работников (бывших работников)</vt:lpstr>
      <vt:lpstr>Сайт</vt:lpstr>
      <vt:lpstr>пример</vt:lpstr>
      <vt:lpstr>Сайт </vt:lpstr>
      <vt:lpstr>Размеров платы  (Указывается на сайте и стенде)</vt:lpstr>
      <vt:lpstr>Образцы заявлений</vt:lpstr>
      <vt:lpstr>Презентация PowerPoint</vt:lpstr>
      <vt:lpstr>Презентация PowerPoint</vt:lpstr>
      <vt:lpstr>НОРМАТИВНЫЕ ДОКУМЕНТЫ</vt:lpstr>
      <vt:lpstr>ПОРЯДОК ОБЖАЛОВАНИЯ ОТВЕТОВ НА ПИСЬМЕННЫЕ ОБРАЩЕНИЯ ГРАЖДАН И ПРИНЯТЫЕ АДМИНИСТРАТИВНЫЕ ПРОЦЕДУРЫ</vt:lpstr>
      <vt:lpstr>О порядке ведения делопроизводства по административным процедурам</vt:lpstr>
      <vt:lpstr>ДЕЛОПРОИЗВОДСТВО по административным процедурам ведется отдельно от других видов делопроизводства.</vt:lpstr>
      <vt:lpstr>Регистрация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граждан по заявительному принципу  «Одно окно»</dc:title>
  <dc:creator>GAIDEL-507</dc:creator>
  <cp:lastModifiedBy>Тарасевич</cp:lastModifiedBy>
  <cp:revision>49</cp:revision>
  <dcterms:created xsi:type="dcterms:W3CDTF">2018-12-17T07:03:18Z</dcterms:created>
  <dcterms:modified xsi:type="dcterms:W3CDTF">2024-02-27T13:06:54Z</dcterms:modified>
</cp:coreProperties>
</file>